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61" r:id="rId3"/>
    <p:sldId id="266" r:id="rId4"/>
    <p:sldId id="277" r:id="rId5"/>
    <p:sldId id="278" r:id="rId6"/>
    <p:sldId id="291" r:id="rId7"/>
    <p:sldId id="292" r:id="rId8"/>
    <p:sldId id="286" r:id="rId9"/>
    <p:sldId id="287" r:id="rId10"/>
    <p:sldId id="289" r:id="rId11"/>
    <p:sldId id="290" r:id="rId12"/>
    <p:sldId id="28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128FDC3-FE5E-4FAB-AEAA-1B5798374092}">
          <p14:sldIdLst>
            <p14:sldId id="257"/>
            <p14:sldId id="261"/>
            <p14:sldId id="266"/>
            <p14:sldId id="277"/>
            <p14:sldId id="278"/>
            <p14:sldId id="291"/>
            <p14:sldId id="292"/>
            <p14:sldId id="286"/>
            <p14:sldId id="287"/>
            <p14:sldId id="289"/>
            <p14:sldId id="290"/>
            <p14:sldId id="2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3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lyn Cappello" userId="e33cf113-dd01-40f4-a92d-68fdc154830d" providerId="ADAL" clId="{B6FC0774-5101-43D8-8E0C-A84501CA5706}"/>
    <pc:docChg chg="modSld">
      <pc:chgData name="Jaclyn Cappello" userId="e33cf113-dd01-40f4-a92d-68fdc154830d" providerId="ADAL" clId="{B6FC0774-5101-43D8-8E0C-A84501CA5706}" dt="2023-11-01T14:47:50.404" v="14" actId="20577"/>
      <pc:docMkLst>
        <pc:docMk/>
      </pc:docMkLst>
      <pc:sldChg chg="modSp mod">
        <pc:chgData name="Jaclyn Cappello" userId="e33cf113-dd01-40f4-a92d-68fdc154830d" providerId="ADAL" clId="{B6FC0774-5101-43D8-8E0C-A84501CA5706}" dt="2023-11-01T14:47:50.404" v="14" actId="20577"/>
        <pc:sldMkLst>
          <pc:docMk/>
          <pc:sldMk cId="212693430" sldId="278"/>
        </pc:sldMkLst>
        <pc:spChg chg="mod">
          <ac:chgData name="Jaclyn Cappello" userId="e33cf113-dd01-40f4-a92d-68fdc154830d" providerId="ADAL" clId="{B6FC0774-5101-43D8-8E0C-A84501CA5706}" dt="2023-11-01T14:47:50.404" v="14" actId="20577"/>
          <ac:spMkLst>
            <pc:docMk/>
            <pc:sldMk cId="212693430" sldId="278"/>
            <ac:spMk id="9" creationId="{6E55A894-0DC3-48F0-B7F0-6A80F357542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BC9D-F0A0-406E-9305-C4E3C2139136}" type="datetimeFigureOut">
              <a:rPr lang="en-US" smtClean="0"/>
              <a:t>12/3/23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1D69-E34F-4B41-9C2D-1BADCC01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28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BC9D-F0A0-406E-9305-C4E3C2139136}" type="datetimeFigureOut">
              <a:rPr lang="en-US" smtClean="0"/>
              <a:t>12/3/23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1D69-E34F-4B41-9C2D-1BADCC01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97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BC9D-F0A0-406E-9305-C4E3C2139136}" type="datetimeFigureOut">
              <a:rPr lang="en-US" smtClean="0"/>
              <a:t>12/3/23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1D69-E34F-4B41-9C2D-1BADCC01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41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BC9D-F0A0-406E-9305-C4E3C2139136}" type="datetimeFigureOut">
              <a:rPr lang="en-US" smtClean="0"/>
              <a:t>12/3/23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1D69-E34F-4B41-9C2D-1BADCC0126C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7578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BC9D-F0A0-406E-9305-C4E3C2139136}" type="datetimeFigureOut">
              <a:rPr lang="en-US" smtClean="0"/>
              <a:t>12/3/23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1D69-E34F-4B41-9C2D-1BADCC01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75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BC9D-F0A0-406E-9305-C4E3C2139136}" type="datetimeFigureOut">
              <a:rPr lang="en-US" smtClean="0"/>
              <a:t>12/3/23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1D69-E34F-4B41-9C2D-1BADCC01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72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BC9D-F0A0-406E-9305-C4E3C2139136}" type="datetimeFigureOut">
              <a:rPr lang="en-US" smtClean="0"/>
              <a:t>12/3/23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1D69-E34F-4B41-9C2D-1BADCC01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5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BC9D-F0A0-406E-9305-C4E3C2139136}" type="datetimeFigureOut">
              <a:rPr lang="en-US" smtClean="0"/>
              <a:t>12/3/23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1D69-E34F-4B41-9C2D-1BADCC01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737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BC9D-F0A0-406E-9305-C4E3C2139136}" type="datetimeFigureOut">
              <a:rPr lang="en-US" smtClean="0"/>
              <a:t>12/3/23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1D69-E34F-4B41-9C2D-1BADCC01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83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BC9D-F0A0-406E-9305-C4E3C2139136}" type="datetimeFigureOut">
              <a:rPr lang="en-US" smtClean="0"/>
              <a:t>12/3/23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1D69-E34F-4B41-9C2D-1BADCC01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3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BC9D-F0A0-406E-9305-C4E3C2139136}" type="datetimeFigureOut">
              <a:rPr lang="en-US" smtClean="0"/>
              <a:t>12/3/23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1D69-E34F-4B41-9C2D-1BADCC01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7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BC9D-F0A0-406E-9305-C4E3C2139136}" type="datetimeFigureOut">
              <a:rPr lang="en-US" smtClean="0"/>
              <a:t>12/3/23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1D69-E34F-4B41-9C2D-1BADCC01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91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BC9D-F0A0-406E-9305-C4E3C2139136}" type="datetimeFigureOut">
              <a:rPr lang="en-US" smtClean="0"/>
              <a:t>12/3/23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1D69-E34F-4B41-9C2D-1BADCC01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89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BC9D-F0A0-406E-9305-C4E3C2139136}" type="datetimeFigureOut">
              <a:rPr lang="en-US" smtClean="0"/>
              <a:t>12/3/23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1D69-E34F-4B41-9C2D-1BADCC01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38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BC9D-F0A0-406E-9305-C4E3C2139136}" type="datetimeFigureOut">
              <a:rPr lang="en-US" smtClean="0"/>
              <a:t>12/3/23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1D69-E34F-4B41-9C2D-1BADCC01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83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BC9D-F0A0-406E-9305-C4E3C2139136}" type="datetimeFigureOut">
              <a:rPr lang="en-US" smtClean="0"/>
              <a:t>12/3/23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1D69-E34F-4B41-9C2D-1BADCC01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12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BC9D-F0A0-406E-9305-C4E3C2139136}" type="datetimeFigureOut">
              <a:rPr lang="en-US" smtClean="0"/>
              <a:t>12/3/23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1D69-E34F-4B41-9C2D-1BADCC01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35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0B6BC9D-F0A0-406E-9305-C4E3C2139136}" type="datetimeFigureOut">
              <a:rPr lang="en-US" smtClean="0"/>
              <a:t>12/3/23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21D69-E34F-4B41-9C2D-1BADCC01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579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A95D3-033E-44CC-B4DC-3C32FE5F5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8" cy="1245704"/>
          </a:xfrm>
        </p:spPr>
        <p:txBody>
          <a:bodyPr/>
          <a:lstStyle/>
          <a:p>
            <a:pPr algn="ctr"/>
            <a:r>
              <a:rPr lang="en-US" dirty="0"/>
              <a:t>Curriculum Fair</a:t>
            </a:r>
          </a:p>
        </p:txBody>
      </p:sp>
    </p:spTree>
    <p:extLst>
      <p:ext uri="{BB962C8B-B14F-4D97-AF65-F5344CB8AC3E}">
        <p14:creationId xmlns:p14="http://schemas.microsoft.com/office/powerpoint/2010/main" val="2368225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9D99BF-829A-5B1A-B54C-50E703910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352424"/>
            <a:ext cx="7181850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21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5757BB1-9E94-D089-EBFF-6B51EBE12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811" y="342469"/>
            <a:ext cx="6468378" cy="617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75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833B3-0C9C-CF3A-98B1-2D01BBC45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34278"/>
            <a:ext cx="8825659" cy="1133061"/>
          </a:xfrm>
        </p:spPr>
        <p:txBody>
          <a:bodyPr/>
          <a:lstStyle/>
          <a:p>
            <a:r>
              <a:rPr lang="en-US" dirty="0"/>
              <a:t>Deadlines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21656-B5FF-4508-0DE1-7E2A0FFCC8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2466363"/>
            <a:ext cx="8825659" cy="4391637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Middle Schools will determine a date for students to submit completed programming sheets.</a:t>
            </a:r>
            <a:r>
              <a:rPr lang="en-US" sz="2400" dirty="0"/>
              <a:t>   </a:t>
            </a:r>
          </a:p>
          <a:p>
            <a:r>
              <a:rPr lang="en-US" sz="2400" dirty="0"/>
              <a:t>                                            </a:t>
            </a:r>
            <a:endParaRPr lang="en-US" dirty="0"/>
          </a:p>
          <a:p>
            <a:r>
              <a:rPr lang="en-US" sz="2800" dirty="0"/>
              <a:t>Change requests are due by March 20, 2024 </a:t>
            </a:r>
            <a:r>
              <a:rPr lang="en-US" sz="2400" dirty="0"/>
              <a:t>– </a:t>
            </a:r>
            <a:r>
              <a:rPr lang="en-US" sz="2800" dirty="0"/>
              <a:t>This includes changes to elective choices or adding virtual periods.</a:t>
            </a:r>
          </a:p>
          <a:p>
            <a:endParaRPr lang="en-US" sz="2800" dirty="0"/>
          </a:p>
          <a:p>
            <a:r>
              <a:rPr lang="en-US" sz="2800" dirty="0"/>
              <a:t>Virtual period requests will not be accepted during the summer or at the start of the 24-25 school year.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72007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66B348B-A669-4626-A227-A487BC280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need to graduate?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E55A894-0DC3-48F0-B7F0-6A80F35754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9085" y="1928946"/>
            <a:ext cx="11173830" cy="4234048"/>
          </a:xfrm>
        </p:spPr>
        <p:txBody>
          <a:bodyPr>
            <a:normAutofit/>
          </a:bodyPr>
          <a:lstStyle/>
          <a:p>
            <a:r>
              <a:rPr lang="en-US" dirty="0"/>
              <a:t>24 Credits</a:t>
            </a:r>
          </a:p>
          <a:p>
            <a:pPr lvl="1"/>
            <a:r>
              <a:rPr lang="en-US" dirty="0"/>
              <a:t>4 English </a:t>
            </a:r>
          </a:p>
          <a:p>
            <a:pPr lvl="1"/>
            <a:r>
              <a:rPr lang="en-US" dirty="0"/>
              <a:t>4 Math (must include Algebra 1 and Geometry)</a:t>
            </a:r>
          </a:p>
          <a:p>
            <a:pPr lvl="1"/>
            <a:r>
              <a:rPr lang="en-US" dirty="0"/>
              <a:t>3 Science (must include Biology)</a:t>
            </a:r>
          </a:p>
          <a:p>
            <a:pPr lvl="1"/>
            <a:r>
              <a:rPr lang="en-US" dirty="0"/>
              <a:t>3 Social Studies (U.S. Gov, World History, U.S. History, and Economics)</a:t>
            </a:r>
          </a:p>
          <a:p>
            <a:pPr lvl="1"/>
            <a:r>
              <a:rPr lang="en-US" dirty="0"/>
              <a:t>1 credit of HOPE or earn ROTC or Athletic waiver</a:t>
            </a:r>
          </a:p>
          <a:p>
            <a:pPr lvl="1"/>
            <a:r>
              <a:rPr lang="en-US" dirty="0"/>
              <a:t>1 credit of Performing/Fine Art/Career </a:t>
            </a:r>
            <a:r>
              <a:rPr lang="en-US"/>
              <a:t>&amp; Technical</a:t>
            </a:r>
            <a:endParaRPr lang="en-US" dirty="0"/>
          </a:p>
          <a:p>
            <a:pPr lvl="1"/>
            <a:r>
              <a:rPr lang="en-US" dirty="0"/>
              <a:t>.5 credit of Personal Financial Literacy</a:t>
            </a:r>
          </a:p>
          <a:p>
            <a:r>
              <a:rPr lang="en-US" dirty="0"/>
              <a:t>2.0 GPA (“C” average)</a:t>
            </a:r>
          </a:p>
          <a:p>
            <a:r>
              <a:rPr lang="en-US" dirty="0"/>
              <a:t>Passing score on 10 FAST ELA Reading &amp; BEST Alg. 1 EOC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***** Graduation requirements are subject to state legislation****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223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lasses on top of a book">
            <a:extLst>
              <a:ext uri="{FF2B5EF4-FFF2-40B4-BE49-F238E27FC236}">
                <a16:creationId xmlns:a16="http://schemas.microsoft.com/office/drawing/2014/main" id="{27547A6B-AF18-4ACD-A112-BBAABF9343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97" r="33230" b="1"/>
          <a:stretch/>
        </p:blipFill>
        <p:spPr>
          <a:xfrm>
            <a:off x="6096000" y="10"/>
            <a:ext cx="609282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C074C22-095C-473B-A319-C2D014BC0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041629" cy="108093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/>
              <a:t>Don’t I need foreign language to graduate?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2D1330E-98F6-4A4B-9422-ABB00ED57F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321" y="2774204"/>
            <a:ext cx="5041628" cy="3599316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Not Required for high school graduation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800" dirty="0"/>
              <a:t>At least 2 years of the same foreign language are required by most 4-year colleges and universities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800" dirty="0"/>
              <a:t>Having a 3</a:t>
            </a:r>
            <a:r>
              <a:rPr lang="en-US" sz="1800" baseline="30000" dirty="0"/>
              <a:t>rd</a:t>
            </a:r>
            <a:r>
              <a:rPr lang="en-US" sz="1800" dirty="0"/>
              <a:t> year of a foreign language is preferred by most major colleges and universities.  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800" dirty="0"/>
              <a:t>College prep course of study requires 2 years of a foreign language.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Bright Futures Scholarships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800" dirty="0"/>
              <a:t>The 2 top tier scholarships (Florida Medallion &amp; Florida Academic) require 2 credits of the same foreign language.  </a:t>
            </a:r>
          </a:p>
          <a:p>
            <a:pPr lvl="1"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lvl="1"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54081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66B348B-A669-4626-A227-A487BC280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E55A894-0DC3-48F0-B7F0-6A80F35754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9085" y="1490870"/>
            <a:ext cx="11173830" cy="5058017"/>
          </a:xfrm>
        </p:spPr>
        <p:txBody>
          <a:bodyPr>
            <a:normAutofit/>
          </a:bodyPr>
          <a:lstStyle/>
          <a:p>
            <a:r>
              <a:rPr lang="en-US" dirty="0"/>
              <a:t>Core courses are programmed based on 8th-grade teacher recommendations, grades, and test scores.</a:t>
            </a:r>
          </a:p>
          <a:p>
            <a:r>
              <a:rPr lang="en-US" dirty="0"/>
              <a:t>Math Placement based on FAST Math Scores, grades, and teacher recommendations.</a:t>
            </a:r>
          </a:p>
          <a:p>
            <a:pPr lvl="1"/>
            <a:r>
              <a:rPr lang="en-US" dirty="0"/>
              <a:t>Levels 1 &amp; 2 - Algebra 1A</a:t>
            </a:r>
          </a:p>
          <a:p>
            <a:pPr lvl="1"/>
            <a:r>
              <a:rPr lang="en-US" dirty="0"/>
              <a:t>Level 3 and higher - Algebra 1, Algebra 1 Hon</a:t>
            </a:r>
          </a:p>
          <a:p>
            <a:pPr lvl="1"/>
            <a:r>
              <a:rPr lang="en-US" dirty="0"/>
              <a:t>Geometry – Students currently in Algebra 1</a:t>
            </a:r>
          </a:p>
          <a:p>
            <a:r>
              <a:rPr lang="en-US" dirty="0"/>
              <a:t>Science</a:t>
            </a:r>
          </a:p>
          <a:p>
            <a:pPr lvl="1"/>
            <a:r>
              <a:rPr lang="en-US" dirty="0"/>
              <a:t>Levels 1 &amp; 2 - Environmental Science</a:t>
            </a:r>
          </a:p>
          <a:p>
            <a:pPr lvl="1"/>
            <a:r>
              <a:rPr lang="en-US" dirty="0"/>
              <a:t>Levels 3, 4 and 5 - Biology Honors, Biology, AP Biology</a:t>
            </a:r>
          </a:p>
          <a:p>
            <a:pPr lvl="1"/>
            <a:r>
              <a:rPr lang="en-US" dirty="0"/>
              <a:t>AP Biology - A’s every quarter in Physical Science Honors</a:t>
            </a:r>
          </a:p>
          <a:p>
            <a:r>
              <a:rPr lang="en-US" dirty="0"/>
              <a:t>Social Studies</a:t>
            </a:r>
          </a:p>
          <a:p>
            <a:pPr lvl="1"/>
            <a:r>
              <a:rPr lang="en-US" dirty="0"/>
              <a:t>Levels 1 &amp; 2 – U.S. Government (1 semester)</a:t>
            </a:r>
          </a:p>
          <a:p>
            <a:pPr lvl="1"/>
            <a:r>
              <a:rPr lang="en-US" dirty="0"/>
              <a:t>Levels 3, 4 &amp; 5 – AP Human Geography or AICE Thinking Skills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24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66B348B-A669-4626-A227-A487BC280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E55A894-0DC3-48F0-B7F0-6A80F35754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9085" y="1490870"/>
            <a:ext cx="11173830" cy="5058017"/>
          </a:xfrm>
        </p:spPr>
        <p:txBody>
          <a:bodyPr>
            <a:normAutofit/>
          </a:bodyPr>
          <a:lstStyle/>
          <a:p>
            <a:r>
              <a:rPr lang="en-US" dirty="0"/>
              <a:t>Reading</a:t>
            </a:r>
          </a:p>
          <a:p>
            <a:pPr lvl="1"/>
            <a:r>
              <a:rPr lang="en-US" dirty="0"/>
              <a:t>Level 1 &amp; 2 - Intensive Reading</a:t>
            </a:r>
          </a:p>
          <a:p>
            <a:pPr lvl="1"/>
            <a:r>
              <a:rPr lang="en-US" dirty="0"/>
              <a:t>Level 3 - Semantics Honors (1 semester)</a:t>
            </a:r>
          </a:p>
          <a:p>
            <a:pPr lvl="1"/>
            <a:r>
              <a:rPr lang="en-US" dirty="0"/>
              <a:t>Level 4 &amp; 5 - No reading class</a:t>
            </a:r>
          </a:p>
          <a:p>
            <a:r>
              <a:rPr lang="en-US" dirty="0"/>
              <a:t>Acceleration Courses</a:t>
            </a:r>
          </a:p>
          <a:p>
            <a:pPr lvl="1"/>
            <a:r>
              <a:rPr lang="en-US" dirty="0"/>
              <a:t>AP (Human Geography or Biology)</a:t>
            </a:r>
          </a:p>
          <a:p>
            <a:pPr lvl="1"/>
            <a:r>
              <a:rPr lang="en-US" dirty="0"/>
              <a:t>AICE (Thinking Skills</a:t>
            </a:r>
            <a:r>
              <a:rPr lang="en-US"/>
              <a:t>, General Paper)</a:t>
            </a:r>
            <a:endParaRPr lang="en-US" dirty="0"/>
          </a:p>
          <a:p>
            <a:pPr lvl="1"/>
            <a:r>
              <a:rPr lang="en-US" dirty="0"/>
              <a:t>Industry Certifications (Computer Fundamentals, Dig Info Tech, Dig Art Imaging, Culinary, Sports Marketing, Customer Service Rep, Medical Skills, Vet Assisting)</a:t>
            </a:r>
          </a:p>
          <a:p>
            <a:pPr lvl="2"/>
            <a:r>
              <a:rPr lang="en-US" dirty="0"/>
              <a:t>FAST Reading Level 1 &amp; 2 students are strongly encouraged to take an industry certification course.</a:t>
            </a:r>
          </a:p>
          <a:p>
            <a:r>
              <a:rPr lang="en-US" dirty="0"/>
              <a:t>Foreign Language</a:t>
            </a:r>
          </a:p>
          <a:p>
            <a:r>
              <a:rPr lang="en-US" dirty="0"/>
              <a:t>Hope</a:t>
            </a:r>
          </a:p>
          <a:p>
            <a:r>
              <a:rPr lang="en-US" dirty="0"/>
              <a:t>Performing Art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93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6A3FF4-24AF-BFD9-E2B5-CE7A17FDF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319" y="654627"/>
            <a:ext cx="8271164" cy="564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843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AD514E9-F8F7-B7F3-03E5-98480FC83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082" y="1828801"/>
            <a:ext cx="7169727" cy="286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343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BDF361-EE30-ADFE-A7A0-14A11FB8B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442" y="32863"/>
            <a:ext cx="7821116" cy="679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50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3FD669-8F08-4D92-A6AB-C0A115162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021" y="966444"/>
            <a:ext cx="7763958" cy="492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11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819</TotalTime>
  <Words>463</Words>
  <Application>Microsoft Macintosh PowerPoint</Application>
  <PresentationFormat>Widescreen</PresentationFormat>
  <Paragraphs>55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</vt:lpstr>
      <vt:lpstr>Curriculum Fair</vt:lpstr>
      <vt:lpstr>What do you need to graduate?</vt:lpstr>
      <vt:lpstr>Don’t I need foreign language to graduate?</vt:lpstr>
      <vt:lpstr>Programming</vt:lpstr>
      <vt:lpstr>Programming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Deadlines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Steinbrenner High School Guidance Presentation</dc:title>
  <dc:creator>George Dovin</dc:creator>
  <cp:lastModifiedBy>Allison Cuffaro</cp:lastModifiedBy>
  <cp:revision>5</cp:revision>
  <dcterms:created xsi:type="dcterms:W3CDTF">2022-11-03T12:54:49Z</dcterms:created>
  <dcterms:modified xsi:type="dcterms:W3CDTF">2023-12-03T22:19:17Z</dcterms:modified>
</cp:coreProperties>
</file>